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6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constructo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04664"/>
            <a:ext cx="8173098" cy="1944216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/>
              <a:t>Семинар на тему: «Влияние </a:t>
            </a:r>
            <a:r>
              <a:rPr lang="ru-RU" sz="3600" dirty="0" smtClean="0"/>
              <a:t>обновленных ФГОС СОО на преподавание иностранных языков»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6444208" y="3599304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Докладчик: </a:t>
            </a:r>
            <a:r>
              <a:rPr lang="ru-RU" dirty="0" smtClean="0"/>
              <a:t>учитель английского языка </a:t>
            </a:r>
            <a:r>
              <a:rPr lang="ru-RU" dirty="0" err="1" smtClean="0"/>
              <a:t>Адуева</a:t>
            </a:r>
            <a:r>
              <a:rPr lang="ru-RU" dirty="0" smtClean="0"/>
              <a:t> С.И.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</a:t>
            </a:r>
            <a:r>
              <a:rPr lang="ru-RU"/>
              <a:t>рабочей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–	содержание учебного предмета, учебного курса (в том числе внеурочной деятельности), учебного модуля;</a:t>
            </a:r>
          </a:p>
          <a:p>
            <a:r>
              <a:rPr lang="ru-RU" dirty="0"/>
              <a:t>–	планируемые результаты освоения учебного предмета, учебного курса (в том числе внеурочной деятельности), учебного модуля;</a:t>
            </a:r>
          </a:p>
          <a:p>
            <a:r>
              <a:rPr lang="ru-RU" dirty="0"/>
              <a:t>–	тематическое планирование 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</a:t>
            </a:r>
            <a:r>
              <a:rPr lang="ru-RU" b="1" dirty="0"/>
              <a:t>электронных (цифровых) образовательных ресурсов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что следует обратить внимание при составлении рабочей программы по 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 обновлённом ФГОС предметные результаты изучения описаны очень подробно</a:t>
            </a:r>
          </a:p>
          <a:p>
            <a:r>
              <a:rPr lang="ru-RU" dirty="0"/>
              <a:t>5 </a:t>
            </a:r>
            <a:r>
              <a:rPr lang="ru-RU" dirty="0" err="1"/>
              <a:t>класс-изменения</a:t>
            </a:r>
            <a:r>
              <a:rPr lang="ru-RU" dirty="0"/>
              <a:t> в распределении  содержания по классам</a:t>
            </a:r>
          </a:p>
          <a:p>
            <a:pPr algn="ctr">
              <a:buNone/>
            </a:pPr>
            <a:r>
              <a:rPr lang="ru-RU" dirty="0"/>
              <a:t>(Содержание существующих УМК для 5 класса может не в полной мере соответствовать распределению содержания и планируемых результатов в примерной рабочей программе)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i="1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4" y="1527175"/>
            <a:ext cx="812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8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–	Федеральный государственный образовательный стандарт начального общего образования (утв. приказом Министерства просвещения РФ от 31 мая 2021 г. № 286 «Об утверждении федерального государственного образовательного стандарта начального общего образования»;</a:t>
            </a:r>
          </a:p>
          <a:p>
            <a:r>
              <a:rPr lang="ru-RU" dirty="0"/>
              <a:t>–	Федеральный государственный образовательный стандарт основного общего образования (утв. приказом Министерства просвещения РФ от 31 мая 2021 г. № 287 «Об утверждении федерального государственного образовательного стандарта основного общего образования»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82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6400816" cy="3598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000372"/>
            <a:ext cx="6438886" cy="362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Единый сайт общего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Нормативные документы</a:t>
            </a:r>
          </a:p>
          <a:p>
            <a:r>
              <a:rPr lang="ru-RU" dirty="0"/>
              <a:t>Рабочие программы</a:t>
            </a:r>
          </a:p>
          <a:p>
            <a:r>
              <a:rPr lang="ru-RU" dirty="0"/>
              <a:t>Тематический классификатор содержания образования</a:t>
            </a:r>
          </a:p>
          <a:p>
            <a:r>
              <a:rPr lang="ru-RU" dirty="0"/>
              <a:t>Конструктор рабочих программ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Рекомендации по созданию рабочих программ учебных предметов «Иностранный язык» и «Второй иностранный язык» с помощью кон-</a:t>
            </a:r>
            <a:r>
              <a:rPr lang="ru-RU" sz="1800" dirty="0" err="1"/>
              <a:t>структора</a:t>
            </a:r>
            <a:r>
              <a:rPr lang="ru-RU" sz="1800" dirty="0"/>
              <a:t> рабочих программ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https://edsoo.ru/constructor/</a:t>
            </a:r>
            <a:endParaRPr lang="ru-RU" dirty="0"/>
          </a:p>
          <a:p>
            <a:r>
              <a:rPr lang="ru-RU" dirty="0"/>
              <a:t>–	Пояснительная записка</a:t>
            </a:r>
          </a:p>
          <a:p>
            <a:r>
              <a:rPr lang="ru-RU" dirty="0"/>
              <a:t>–	Содержание учебного предмета</a:t>
            </a:r>
          </a:p>
          <a:p>
            <a:r>
              <a:rPr lang="ru-RU" dirty="0"/>
              <a:t>–	Планируемые результаты освоения учебного предмета</a:t>
            </a:r>
          </a:p>
          <a:p>
            <a:r>
              <a:rPr lang="ru-RU" dirty="0"/>
              <a:t>–	Тематическое планирование</a:t>
            </a:r>
          </a:p>
          <a:p>
            <a:r>
              <a:rPr lang="ru-RU" dirty="0"/>
              <a:t>–	Поурочное планирование</a:t>
            </a:r>
          </a:p>
          <a:p>
            <a:r>
              <a:rPr lang="ru-RU" dirty="0"/>
              <a:t>–	Учебно-методическое обеспечение образовательного процесса (обязательные учебные материалы для ученика, методические материалы для учителя, цифровые образовательные ресурсы и ресурсы сети интернет).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3" y="692695"/>
            <a:ext cx="8838505" cy="497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796"/>
            <a:ext cx="5663275" cy="3185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21977"/>
            <a:ext cx="5488609" cy="3087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1800" dirty="0"/>
              <a:t>Рекомендации по проектированию рабочих программ учебных предметов «Иностранный язык» и «Второй иностранный язык» в соответствии с обновленным ФГОС основного общего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	Федеральный закон от 29.12.2012 № 273-ФЗ «Об образовании в Российской Федерации»;</a:t>
            </a:r>
          </a:p>
          <a:p>
            <a:r>
              <a:rPr lang="ru-RU" dirty="0"/>
              <a:t>	ФГОС основного общего образования;</a:t>
            </a:r>
          </a:p>
          <a:p>
            <a:r>
              <a:rPr lang="ru-RU" dirty="0"/>
              <a:t>	Основная образовательная программа соответствующего уровня общего образования образовательной организации;</a:t>
            </a:r>
          </a:p>
          <a:p>
            <a:r>
              <a:rPr lang="ru-RU" dirty="0"/>
              <a:t>	Положение о рабочих программах образовательной организации либо локальные акты образовательной организации, регламентирующие требования к разработке рабочих программ предметов (курсов).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344</TotalTime>
  <Words>152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Georgia</vt:lpstr>
      <vt:lpstr>Wingdings</vt:lpstr>
      <vt:lpstr>Wingdings 2</vt:lpstr>
      <vt:lpstr>Официальная</vt:lpstr>
      <vt:lpstr>Семинар на тему: «Влияние обновленных ФГОС СОО на преподавание иностранных языков»</vt:lpstr>
      <vt:lpstr>Презентация PowerPoint</vt:lpstr>
      <vt:lpstr>Нормативные документы</vt:lpstr>
      <vt:lpstr>Презентация PowerPoint</vt:lpstr>
      <vt:lpstr>Единый сайт общего образования</vt:lpstr>
      <vt:lpstr>Рекомендации по созданию рабочих программ учебных предметов «Иностранный язык» и «Второй иностранный язык» с помощью кон-структора рабочих программ</vt:lpstr>
      <vt:lpstr>Презентация PowerPoint</vt:lpstr>
      <vt:lpstr>Презентация PowerPoint</vt:lpstr>
      <vt:lpstr>Рекомендации по проектированию рабочих программ учебных предметов «Иностранный язык» и «Второй иностранный язык» в соответствии с обновленным ФГОС основного общего образования</vt:lpstr>
      <vt:lpstr>Содержание рабочей программы</vt:lpstr>
      <vt:lpstr>На что следует обратить внимание при составлении рабочей программы по 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сайта ЕСОО по иностранному языку для разработки рабочей программы по предмету</dc:title>
  <dc:creator>Irina</dc:creator>
  <cp:lastModifiedBy>Adgan</cp:lastModifiedBy>
  <cp:revision>26</cp:revision>
  <dcterms:created xsi:type="dcterms:W3CDTF">2022-08-23T12:21:16Z</dcterms:created>
  <dcterms:modified xsi:type="dcterms:W3CDTF">2023-05-26T07:26:33Z</dcterms:modified>
</cp:coreProperties>
</file>