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1" r:id="rId6"/>
    <p:sldId id="266" r:id="rId7"/>
    <p:sldId id="260" r:id="rId8"/>
    <p:sldId id="262" r:id="rId9"/>
    <p:sldId id="263" r:id="rId10"/>
    <p:sldId id="264" r:id="rId11"/>
    <p:sldId id="26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7BDA262-3131-5716-9D33-B77D917276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225071-CFA4-1E62-D4F2-11DEAD3B61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420893-EC4E-8108-B7C1-B46F63043A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A7B2CC-3917-470F-8F3B-AE43F6DAD75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92192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C102879-445F-82D3-DBF2-F9DA573A5F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EF6B21-B268-EB16-4EA7-9794D6E5E4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EA0E9D-6F46-F84D-AC3A-993BBB0A6A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55DDB5-3A3D-4CB6-84DA-5E6822782C0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60795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AC3154-E3FA-FA74-BD6A-7B2C98FFAA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95F3B7-4596-9B04-4944-9DB04AE15D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1B3A41-7412-CB1A-99D0-C2B75ACF7C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1BBF16-CEEB-4D0A-B5D1-5DB96A811B8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39520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1811DF-3CA1-4613-4056-6D2F103709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46C49F-CF3D-06C3-981A-D4DF689CCA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CECD67E-B8E8-E0A7-6B34-E7E0758E5D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20BCA-D9CD-4B1A-9231-25C3CF59F54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39144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EE5189-58E4-5453-962A-7313BD59EF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7823CF-F9E2-2A08-6F27-B06B7BF1AB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ABD005-2A7C-2C86-81EB-B27045D80C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6800DE-4A85-474B-BC30-C3A03A6E228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6330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55C4C5-6EF7-2DCE-5819-2DEE21F426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435513-A1CC-82F4-6338-7CFF91D1EF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BFDF74-E1EA-C385-23D6-8A65619C1B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D06EFB-2804-4507-88DC-BFE5DCAC229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45376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17BCB95-5960-7E7A-2E77-0EF650ED35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AD85E93-E85D-1C10-6D3F-230582E5B0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BD0602D-A615-A835-201E-AD8DAA8201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EBB72E-307C-4FC5-9937-DE177379A8F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39843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A2DC748-A7D7-1B83-D87E-9BF448AA10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2545065-CFA3-ED1E-1170-2F3FB0FE19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E2A4245-0019-963C-03B5-E570EADD26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37B34B-BC07-4128-8508-F7BD3137FA8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3935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81453B5-F464-8B74-0E40-192B91D885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657F89E-C557-03AA-F2AD-C1F3D6B1CB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D41BAF9-EA13-334E-8DAF-EC75EDB20C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54D59F-5007-4CA8-BC14-D6496915A63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04918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2C219F-F658-240E-ABE1-FC075FA703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77DDBF-220B-DD96-DA4F-B3D27C639E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4EB330-C3D0-63FB-6218-91F2F5E77F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689E8-4DAA-4633-8AC1-AD8393A8916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01705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082D0F-793A-55F3-61B3-0DD50D2F67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D6115C-E861-C91A-8F1A-574E4B043F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9753F2-506F-2C9E-C923-4053411579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8FA655-37A4-4E0B-8A9B-C0DA33A4B53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03517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AAE42F6-96F1-2D46-16A1-7F2705ECC9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7C409E0-993C-536C-5083-C91D64260A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EB9F292-741C-7E10-96A5-FD68912600E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D8BB420-428A-BA30-3D63-DA826F6E667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74BD43A-ED2D-ACA3-967A-CA665505D3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9EDB95A-3809-42AA-8FBD-53CF0EF9BD79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E16BAB5-DC34-FEE5-0613-CA7407E2140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429490"/>
            <a:ext cx="8991600" cy="3276600"/>
          </a:xfrm>
        </p:spPr>
        <p:txBody>
          <a:bodyPr/>
          <a:lstStyle/>
          <a:p>
            <a:pPr eaLnBrk="1" hangingPunct="1"/>
            <a:r>
              <a:rPr lang="ru-RU" altLang="en-US" sz="4800" dirty="0"/>
              <a:t/>
            </a:r>
            <a:br>
              <a:rPr lang="ru-RU" altLang="en-US" sz="4800" dirty="0"/>
            </a:br>
            <a:r>
              <a:rPr lang="ru-RU" altLang="en-US" sz="4800" dirty="0"/>
              <a:t/>
            </a:r>
            <a:br>
              <a:rPr lang="ru-RU" altLang="en-US" sz="4800" dirty="0"/>
            </a:br>
            <a:endParaRPr lang="ru-RU" altLang="en-US" sz="2400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4D57F5F1-7473-8982-E7AA-B988421C7C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2846696"/>
              </p:ext>
            </p:extLst>
          </p:nvPr>
        </p:nvGraphicFramePr>
        <p:xfrm>
          <a:off x="1106565" y="1143000"/>
          <a:ext cx="6423470" cy="29056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23470">
                  <a:extLst>
                    <a:ext uri="{9D8B030D-6E8A-4147-A177-3AD203B41FA5}">
                      <a16:colId xmlns:a16="http://schemas.microsoft.com/office/drawing/2014/main" val="1760498326"/>
                    </a:ext>
                  </a:extLst>
                </a:gridCol>
              </a:tblGrid>
              <a:tr h="26226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600" dirty="0" smtClean="0">
                          <a:solidFill>
                            <a:schemeClr val="tx1"/>
                          </a:solidFill>
                          <a:effectLst/>
                        </a:rPr>
                        <a:t>Семинар</a:t>
                      </a:r>
                      <a:r>
                        <a:rPr lang="ru-RU" sz="3600" baseline="0" dirty="0" smtClean="0">
                          <a:solidFill>
                            <a:schemeClr val="tx1"/>
                          </a:solidFill>
                          <a:effectLst/>
                        </a:rPr>
                        <a:t> на тему: </a:t>
                      </a:r>
                      <a:r>
                        <a:rPr lang="ru-RU" sz="3600" dirty="0" smtClean="0">
                          <a:solidFill>
                            <a:schemeClr val="tx1"/>
                          </a:solidFill>
                          <a:effectLst/>
                        </a:rPr>
                        <a:t>Современные </a:t>
                      </a:r>
                      <a:r>
                        <a:rPr lang="ru-RU" sz="3600" dirty="0">
                          <a:solidFill>
                            <a:schemeClr val="tx1"/>
                          </a:solidFill>
                          <a:effectLst/>
                        </a:rPr>
                        <a:t>подходы к преподаванию истории в условиях введения обновленных ФГОС СОО»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723417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 flipH="1">
            <a:off x="5257800" y="4800600"/>
            <a:ext cx="32488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учитель истории МБОУ «СОШ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с.Зандак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-Ара»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Дибирова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З.Б.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C63EC2D-F25C-374C-DD5A-4BC6685E21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ru-RU" altLang="en-US" sz="2400" b="1">
                <a:latin typeface="Times New Roman" panose="02020603050405020304" pitchFamily="18" charset="0"/>
              </a:rPr>
              <a:t>Деятельность выпускника основной школы предусматривает творческий характер работы документами. Обучающиеся должны уметь:</a:t>
            </a:r>
            <a:r>
              <a:rPr lang="ru-RU" altLang="en-US" sz="2400" b="1"/>
              <a:t> </a:t>
            </a:r>
            <a:r>
              <a:rPr lang="ru-RU" altLang="en-US" sz="4000"/>
              <a:t> 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F1E6005-6C49-F3F3-28B0-E2D3205700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200"/>
              <a:t>• Отбирать необходимый материал из нескольких документов для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200"/>
              <a:t>самостоятельного решения учебной задачи.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200"/>
              <a:t>• Сопоставлять исторический документ с другими историческими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200"/>
              <a:t>источниками.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200"/>
              <a:t>•  Сопоставлять исторические документы, отражающие различные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200"/>
              <a:t>взгляды на одно и то же событие.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200"/>
              <a:t>• Выявлять причинно-следственные связи событий и фактов,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200"/>
              <a:t>отраженных в историческом документе.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200"/>
              <a:t>• Извлекать из нескольких исторических документов необходимую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200"/>
              <a:t>информацию, обобщать и анализировать.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200"/>
              <a:t>• Свободно оперировать информацией, добытой в результате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200"/>
              <a:t>анализа нескольких исторических документов.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ED9C0CBE-5775-2649-EBC1-43C8A88A57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en-US" sz="2800"/>
              <a:t>Выводы, полученные в результате работы с историческим источником, становятся более убедительными, содействуют конкретизации исторического материала, созданию ярких образов и картин прошлого, создаётся ощущение духа эпохи; значительно расширяется круг социальной информации, осваиваемой учащимися, и, что не менее важно, служат основой для развития познавательной активности школьников.</a:t>
            </a:r>
          </a:p>
        </p:txBody>
      </p:sp>
      <p:pic>
        <p:nvPicPr>
          <p:cNvPr id="12291" name="Picture 6" descr="cropped-%D0%B3%D1%80%D0%B0%D0%BC%D0%BE%D1%82%D0%B0">
            <a:extLst>
              <a:ext uri="{FF2B5EF4-FFF2-40B4-BE49-F238E27FC236}">
                <a16:creationId xmlns:a16="http://schemas.microsoft.com/office/drawing/2014/main" id="{53ADD951-EA56-E1BE-8A1C-9EB1C26FA1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648200"/>
            <a:ext cx="8724900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802C0F11-EB52-9105-2FF8-6A7016FF9E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54864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 b="1" i="1"/>
              <a:t>« Для историка не существует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 b="1" i="1"/>
              <a:t>источников хороших и плохих,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 b="1" i="1"/>
              <a:t>достоверных и недостоверных,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 b="1" i="1"/>
              <a:t>в каждом источнике так или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 b="1" i="1"/>
              <a:t>иначе отразилась какая-то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 b="1" i="1"/>
              <a:t>частичка  исторической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 b="1" i="1"/>
              <a:t>действительности…»</a:t>
            </a:r>
            <a:r>
              <a:rPr lang="ru-RU" altLang="en-US" sz="2400"/>
              <a:t> </a:t>
            </a:r>
            <a:endParaRPr lang="ru-RU" altLang="en-US" sz="2400" b="1" i="1"/>
          </a:p>
          <a:p>
            <a:pPr algn="r" eaLnBrk="1" hangingPunct="1">
              <a:lnSpc>
                <a:spcPct val="80000"/>
              </a:lnSpc>
              <a:buFontTx/>
              <a:buNone/>
            </a:pPr>
            <a:endParaRPr lang="ru-RU" altLang="en-US" sz="2400" b="1" i="1"/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altLang="en-US" sz="2400" b="1" i="1"/>
              <a:t>Владимир Борисович Кобрин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altLang="en-US" sz="2400" b="1" i="1"/>
              <a:t>д.и.н., профессор  </a:t>
            </a:r>
          </a:p>
        </p:txBody>
      </p:sp>
      <p:pic>
        <p:nvPicPr>
          <p:cNvPr id="3075" name="Picture 5" descr="Владимир Борисович Кобрин.jpg">
            <a:extLst>
              <a:ext uri="{FF2B5EF4-FFF2-40B4-BE49-F238E27FC236}">
                <a16:creationId xmlns:a16="http://schemas.microsoft.com/office/drawing/2014/main" id="{933B2D66-8499-558A-0835-45CC1A72C8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143000"/>
            <a:ext cx="2543175" cy="360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20E1F76-6248-5261-F1D8-B7262E4783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/>
              <a:t>Исторический источник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F56E779-A89B-B2F3-75B4-0BA7BC65C2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en-US"/>
              <a:t>К историческим источникам относится все </a:t>
            </a:r>
          </a:p>
          <a:p>
            <a:pPr algn="ctr" eaLnBrk="1" hangingPunct="1">
              <a:buFontTx/>
              <a:buNone/>
            </a:pPr>
            <a:r>
              <a:rPr lang="ru-RU" altLang="en-US"/>
              <a:t>созданное человеком, в том числе и </a:t>
            </a:r>
          </a:p>
          <a:p>
            <a:pPr algn="ctr" eaLnBrk="1" hangingPunct="1">
              <a:buFontTx/>
              <a:buNone/>
            </a:pPr>
            <a:r>
              <a:rPr lang="ru-RU" altLang="en-US"/>
              <a:t>результаты его взаимодействия с </a:t>
            </a:r>
          </a:p>
          <a:p>
            <a:pPr algn="ctr" eaLnBrk="1" hangingPunct="1">
              <a:buFontTx/>
              <a:buNone/>
            </a:pPr>
            <a:r>
              <a:rPr lang="ru-RU" altLang="en-US"/>
              <a:t>окружающей средой, а также памятники </a:t>
            </a:r>
          </a:p>
          <a:p>
            <a:pPr algn="ctr" eaLnBrk="1" hangingPunct="1">
              <a:buFontTx/>
              <a:buNone/>
            </a:pPr>
            <a:r>
              <a:rPr lang="ru-RU" altLang="en-US"/>
              <a:t>письменности, которые в методике </a:t>
            </a:r>
          </a:p>
          <a:p>
            <a:pPr algn="ctr" eaLnBrk="1" hangingPunct="1">
              <a:buFontTx/>
              <a:buNone/>
            </a:pPr>
            <a:r>
              <a:rPr lang="ru-RU" altLang="en-US"/>
              <a:t>называются документами. 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D9D3F82-02B9-6BDC-205A-4F01BCBCA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en-US" sz="3200"/>
              <a:t>Исторические источники делятся </a:t>
            </a:r>
            <a:br>
              <a:rPr lang="ru-RU" altLang="en-US" sz="3200"/>
            </a:br>
            <a:r>
              <a:rPr lang="ru-RU" altLang="en-US" sz="3200"/>
              <a:t>на 3 основные группы:</a:t>
            </a:r>
            <a:r>
              <a:rPr lang="ru-RU" altLang="en-US" sz="4000"/>
              <a:t> 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A027132-5619-0710-3169-175B334ECC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410200"/>
          </a:xfrm>
        </p:spPr>
        <p:txBody>
          <a:bodyPr/>
          <a:lstStyle/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ru-RU" altLang="en-US" sz="2200"/>
              <a:t>Вещественные источники: </a:t>
            </a:r>
            <a:br>
              <a:rPr lang="ru-RU" altLang="en-US" sz="2200"/>
            </a:br>
            <a:r>
              <a:rPr lang="ru-RU" altLang="en-US" sz="2200"/>
              <a:t>монеты; </a:t>
            </a:r>
            <a:br>
              <a:rPr lang="ru-RU" altLang="en-US" sz="2200"/>
            </a:br>
            <a:r>
              <a:rPr lang="ru-RU" altLang="en-US" sz="2200"/>
              <a:t>печати; </a:t>
            </a:r>
            <a:br>
              <a:rPr lang="ru-RU" altLang="en-US" sz="2200"/>
            </a:br>
            <a:r>
              <a:rPr lang="ru-RU" altLang="en-US" sz="2200"/>
              <a:t>остатки посуды, украшений, оружия;</a:t>
            </a:r>
            <a:br>
              <a:rPr lang="ru-RU" altLang="en-US" sz="2200"/>
            </a:br>
            <a:r>
              <a:rPr lang="ru-RU" altLang="en-US" sz="2200"/>
              <a:t>жилища и т.д.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endParaRPr lang="ru-RU" altLang="en-US" sz="2200"/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ru-RU" altLang="en-US" sz="2200"/>
              <a:t>Письменные источники:</a:t>
            </a:r>
            <a:br>
              <a:rPr lang="ru-RU" altLang="en-US" sz="2200"/>
            </a:br>
            <a:r>
              <a:rPr lang="ru-RU" altLang="en-US" sz="2200"/>
              <a:t>документы;</a:t>
            </a:r>
            <a:br>
              <a:rPr lang="ru-RU" altLang="en-US" sz="2200"/>
            </a:br>
            <a:r>
              <a:rPr lang="ru-RU" altLang="en-US" sz="2200"/>
              <a:t>летописи;</a:t>
            </a:r>
            <a:br>
              <a:rPr lang="ru-RU" altLang="en-US" sz="2200"/>
            </a:br>
            <a:r>
              <a:rPr lang="ru-RU" altLang="en-US" sz="2200"/>
              <a:t>мемуары;</a:t>
            </a:r>
            <a:br>
              <a:rPr lang="ru-RU" altLang="en-US" sz="2200"/>
            </a:br>
            <a:r>
              <a:rPr lang="ru-RU" altLang="en-US" sz="2200"/>
              <a:t>письма;</a:t>
            </a:r>
            <a:br>
              <a:rPr lang="ru-RU" altLang="en-US" sz="2200"/>
            </a:br>
            <a:r>
              <a:rPr lang="ru-RU" altLang="en-US" sz="2200"/>
              <a:t>своды законов.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endParaRPr lang="ru-RU" altLang="en-US" sz="2200"/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ru-RU" altLang="en-US" sz="2200"/>
              <a:t>Устные источники:</a:t>
            </a:r>
            <a:br>
              <a:rPr lang="ru-RU" altLang="en-US" sz="2200"/>
            </a:br>
            <a:r>
              <a:rPr lang="ru-RU" altLang="en-US" sz="2200"/>
              <a:t>сказки;</a:t>
            </a:r>
            <a:br>
              <a:rPr lang="ru-RU" altLang="en-US" sz="2200"/>
            </a:br>
            <a:r>
              <a:rPr lang="ru-RU" altLang="en-US" sz="2200"/>
              <a:t>мифы;</a:t>
            </a:r>
            <a:br>
              <a:rPr lang="ru-RU" altLang="en-US" sz="2200"/>
            </a:br>
            <a:r>
              <a:rPr lang="ru-RU" altLang="en-US" sz="2200"/>
              <a:t>былины. </a:t>
            </a:r>
          </a:p>
        </p:txBody>
      </p:sp>
      <p:pic>
        <p:nvPicPr>
          <p:cNvPr id="5124" name="Picture 5" descr="1ad7c70acae56b74f56badc38faa2d13_i-130">
            <a:extLst>
              <a:ext uri="{FF2B5EF4-FFF2-40B4-BE49-F238E27FC236}">
                <a16:creationId xmlns:a16="http://schemas.microsoft.com/office/drawing/2014/main" id="{C0D5916B-5D31-6761-1A5A-1A49C660B7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088" y="1371600"/>
            <a:ext cx="1960562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7" descr="read1">
            <a:extLst>
              <a:ext uri="{FF2B5EF4-FFF2-40B4-BE49-F238E27FC236}">
                <a16:creationId xmlns:a16="http://schemas.microsoft.com/office/drawing/2014/main" id="{6C6F4301-C58E-7A3B-122A-C7D413EBF6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114800"/>
            <a:ext cx="3200400" cy="220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4EE808F-4F55-AD90-34B4-0593D63806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 sz="4000"/>
              <a:t/>
            </a:r>
            <a:br>
              <a:rPr lang="ru-RU" altLang="en-US" sz="4000"/>
            </a:br>
            <a:r>
              <a:rPr lang="ru-RU" altLang="en-US" sz="4000"/>
              <a:t/>
            </a:r>
            <a:br>
              <a:rPr lang="ru-RU" altLang="en-US" sz="4000"/>
            </a:br>
            <a:r>
              <a:rPr lang="ru-RU" altLang="en-US" sz="4000"/>
              <a:t>Цели работы с историческими источниками:</a:t>
            </a:r>
            <a:br>
              <a:rPr lang="ru-RU" altLang="en-US" sz="4000"/>
            </a:br>
            <a:endParaRPr lang="ru-RU" altLang="en-US" sz="4000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1531FC2-A03F-D6C3-9735-F83B1F4604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525963"/>
          </a:xfrm>
        </p:spPr>
        <p:txBody>
          <a:bodyPr/>
          <a:lstStyle/>
          <a:p>
            <a:pPr eaLnBrk="1" hangingPunct="1"/>
            <a:r>
              <a:rPr lang="ru-RU" altLang="en-US"/>
              <a:t>- расширение знаний обучающихся;</a:t>
            </a:r>
          </a:p>
          <a:p>
            <a:pPr eaLnBrk="1" hangingPunct="1"/>
            <a:r>
              <a:rPr lang="ru-RU" altLang="en-US"/>
              <a:t>- развитие приёмов мыслительной деятельности и познавательных способностей обучающихся;</a:t>
            </a:r>
          </a:p>
          <a:p>
            <a:pPr eaLnBrk="1" hangingPunct="1"/>
            <a:r>
              <a:rPr lang="ru-RU" altLang="en-US"/>
              <a:t>- повышение интереса к предмету.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00AB212-1F25-BCF8-2E7B-4AFD7311C7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/>
              <a:t>Например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AB1474B-03EC-EC85-0E2E-3BC02B8C75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Создавая образную картину Бородинской битвы,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учитель может привести два обращения к войскам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накануне сражения. Обращение Наполеона: «Воины!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Вот сражение, которого вы столько желали. Победа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зависит от вас. Она доставит нам всё нужное, удобные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квартиры, скорое возвращение в отечество». И обращение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М.И.Кутузова: «Вам придётся защищать землю родную,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послужить верой и правдой до последней капли крови». В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объяснении, предшествующем изложению документа,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учитель указывает источник, подчёркивая, что героизм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русской армии, мужество и упорство солдат опираются на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высокое понимание своего долга, что ярко показано в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обращении М.И. Кутузова.</a:t>
            </a:r>
            <a:r>
              <a:rPr lang="ru-RU" altLang="en-US" sz="180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EB9A94AB-3E10-257B-4337-DF352808C2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en-US" sz="2800"/>
              <a:t>Каждый раз необходимо обращать </a:t>
            </a:r>
          </a:p>
          <a:p>
            <a:pPr algn="ctr" eaLnBrk="1" hangingPunct="1">
              <a:buFontTx/>
              <a:buNone/>
            </a:pPr>
            <a:r>
              <a:rPr lang="ru-RU" altLang="en-US" sz="2800"/>
              <a:t>внимание школьника на то, </a:t>
            </a:r>
            <a:r>
              <a:rPr lang="ru-RU" altLang="en-US" sz="2800" b="1"/>
              <a:t>кем </a:t>
            </a:r>
          </a:p>
          <a:p>
            <a:pPr algn="ctr" eaLnBrk="1" hangingPunct="1">
              <a:buFontTx/>
              <a:buNone/>
            </a:pPr>
            <a:r>
              <a:rPr lang="ru-RU" altLang="en-US" sz="2800" b="1"/>
              <a:t>был составлен документ, каким годом или </a:t>
            </a:r>
          </a:p>
          <a:p>
            <a:pPr algn="ctr" eaLnBrk="1" hangingPunct="1">
              <a:buFontTx/>
              <a:buNone/>
            </a:pPr>
            <a:r>
              <a:rPr lang="ru-RU" altLang="en-US" sz="2800" b="1"/>
              <a:t>числом он датирован, каково было </a:t>
            </a:r>
          </a:p>
          <a:p>
            <a:pPr algn="ctr" eaLnBrk="1" hangingPunct="1">
              <a:buFontTx/>
              <a:buNone/>
            </a:pPr>
            <a:r>
              <a:rPr lang="ru-RU" altLang="en-US" sz="2800" b="1"/>
              <a:t>положение страны в данное время</a:t>
            </a:r>
            <a:r>
              <a:rPr lang="ru-RU" altLang="en-US" sz="2800"/>
              <a:t> (или </a:t>
            </a:r>
          </a:p>
          <a:p>
            <a:pPr algn="ctr" eaLnBrk="1" hangingPunct="1">
              <a:buFontTx/>
              <a:buNone/>
            </a:pPr>
            <a:r>
              <a:rPr lang="ru-RU" altLang="en-US" sz="2800"/>
              <a:t>международное положение), </a:t>
            </a:r>
            <a:r>
              <a:rPr lang="ru-RU" altLang="en-US" sz="2800" b="1"/>
              <a:t>что </a:t>
            </a:r>
          </a:p>
          <a:p>
            <a:pPr algn="ctr" eaLnBrk="1" hangingPunct="1">
              <a:buFontTx/>
              <a:buNone/>
            </a:pPr>
            <a:r>
              <a:rPr lang="ru-RU" altLang="en-US" sz="2800" b="1"/>
              <a:t>узнавали люди нового из содержания </a:t>
            </a:r>
          </a:p>
          <a:p>
            <a:pPr algn="ctr" eaLnBrk="1" hangingPunct="1">
              <a:buFontTx/>
              <a:buNone/>
            </a:pPr>
            <a:r>
              <a:rPr lang="ru-RU" altLang="en-US" sz="2800" b="1"/>
              <a:t>данного документа</a:t>
            </a:r>
            <a:r>
              <a:rPr lang="ru-RU" altLang="en-US" sz="280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EF5D884-EACF-BA47-7A99-5D8047BD6D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ru-RU" altLang="en-US" sz="2800" b="1"/>
              <a:t>Учащиеся 5-6-х классов при работе с историческими документами должны уметь:</a:t>
            </a:r>
            <a:r>
              <a:rPr lang="ru-RU" altLang="en-US" sz="4000"/>
              <a:t>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9EF8893-CCCD-23F5-C43A-6DE4623C64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•Определить тип документа.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•Определить время написания документа или историческую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эпоху.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•Определить автора (если возможно) или принадлежность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предполагаемого автора к социальной группе.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•Расположить несколько документов в хронологическом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порядке.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•Работать с документами по отдельным вопросам учителя.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•Составить конкретные вопросы к документу.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•Пересказать содержание документа.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•Составить простой рассказ о событиях (о личности) с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использованием исторического документа.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•Анализировать документ по предлагаемому плану.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•Составить развернутый рассказ с использованием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/>
              <a:t>нескольких документов.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2BC31BE-4FE1-7E6D-5E0B-3A571CA913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ru-RU" altLang="en-US" sz="2400" b="1"/>
              <a:t>Работа учащихся 7-8-х классов подразумевает более глубокий аналитический характер. Ученики данных классов должны уметь: </a:t>
            </a:r>
            <a:br>
              <a:rPr lang="ru-RU" altLang="en-US" sz="2400" b="1"/>
            </a:br>
            <a:endParaRPr lang="ru-RU" altLang="en-US" sz="2400" b="1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C616DFB-484E-0408-686D-77887E6C8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800"/>
              <a:t>• Составить вопросы к документам более глубокого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800"/>
              <a:t>аналитического характера.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800"/>
              <a:t>• Анализировать документ по предлагаемому плану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800"/>
              <a:t>(более сложный план).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800"/>
              <a:t>• Анализировать документ в контексте исторической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800"/>
              <a:t>ситуации.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800"/>
              <a:t>• Использовать документ для доказательства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800"/>
              <a:t>собственного мнения.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800"/>
              <a:t>• Проводить поиск необходимой информации в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800"/>
              <a:t>одном или нескольких исторических документах.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800"/>
              <a:t>• Выстраивать собственные суждения, опираясь на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800"/>
              <a:t>материал одного или нескольких документов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384</Words>
  <Application>Microsoft Office PowerPoint</Application>
  <PresentationFormat>Экран (4:3)</PresentationFormat>
  <Paragraphs>95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Оформление по умолчанию</vt:lpstr>
      <vt:lpstr>  </vt:lpstr>
      <vt:lpstr>Презентация PowerPoint</vt:lpstr>
      <vt:lpstr>Исторический источник</vt:lpstr>
      <vt:lpstr>Исторические источники делятся  на 3 основные группы: </vt:lpstr>
      <vt:lpstr>  Цели работы с историческими источниками: </vt:lpstr>
      <vt:lpstr>Например</vt:lpstr>
      <vt:lpstr>Презентация PowerPoint</vt:lpstr>
      <vt:lpstr>Учащиеся 5-6-х классов при работе с историческими документами должны уметь: </vt:lpstr>
      <vt:lpstr>Работа учащихся 7-8-х классов подразумевает более глубокий аналитический характер. Ученики данных классов должны уметь:  </vt:lpstr>
      <vt:lpstr>Деятельность выпускника основной школы предусматривает творческий характер работы документами. Обучающиеся должны уметь: 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СГО</dc:creator>
  <cp:lastModifiedBy>Adgan</cp:lastModifiedBy>
  <cp:revision>8</cp:revision>
  <cp:lastPrinted>1601-01-01T00:00:00Z</cp:lastPrinted>
  <dcterms:created xsi:type="dcterms:W3CDTF">2015-10-07T10:09:13Z</dcterms:created>
  <dcterms:modified xsi:type="dcterms:W3CDTF">2023-05-26T07:25:18Z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