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11" r:id="rId3"/>
    <p:sldMasterId id="2147483763" r:id="rId4"/>
  </p:sldMasterIdLst>
  <p:notesMasterIdLst>
    <p:notesMasterId r:id="rId31"/>
  </p:notesMasterIdLst>
  <p:sldIdLst>
    <p:sldId id="308" r:id="rId5"/>
    <p:sldId id="257" r:id="rId6"/>
    <p:sldId id="258" r:id="rId7"/>
    <p:sldId id="273" r:id="rId8"/>
    <p:sldId id="269" r:id="rId9"/>
    <p:sldId id="270" r:id="rId10"/>
    <p:sldId id="271" r:id="rId11"/>
    <p:sldId id="288" r:id="rId12"/>
    <p:sldId id="274" r:id="rId13"/>
    <p:sldId id="289" r:id="rId14"/>
    <p:sldId id="290" r:id="rId15"/>
    <p:sldId id="302" r:id="rId16"/>
    <p:sldId id="303" r:id="rId17"/>
    <p:sldId id="304" r:id="rId18"/>
    <p:sldId id="300" r:id="rId19"/>
    <p:sldId id="301" r:id="rId20"/>
    <p:sldId id="291" r:id="rId21"/>
    <p:sldId id="293" r:id="rId22"/>
    <p:sldId id="307" r:id="rId23"/>
    <p:sldId id="305" r:id="rId24"/>
    <p:sldId id="296" r:id="rId25"/>
    <p:sldId id="298" r:id="rId26"/>
    <p:sldId id="306" r:id="rId27"/>
    <p:sldId id="297" r:id="rId28"/>
    <p:sldId id="287" r:id="rId29"/>
    <p:sldId id="30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6" autoAdjust="0"/>
  </p:normalViewPr>
  <p:slideViewPr>
    <p:cSldViewPr>
      <p:cViewPr varScale="1">
        <p:scale>
          <a:sx n="79" d="100"/>
          <a:sy n="79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52C3-FA14-4019-84FD-A94902A3CC67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F96CB-5D35-48BF-BC27-804970B76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1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C60D1-30AF-4967-8FC8-8CF1F278CA19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1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7A62B-BF0B-486B-8B6D-5810003ED9BF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E7CB55F-2764-421C-A7A7-250E4480985A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7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B25B7-742D-4AF7-AB7C-BE8867433D39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0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840AD43-51E4-4E86-8549-80FCADD83799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92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7B58AE-CD2E-4F38-A306-43EAB4FC993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92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811DC-E831-4B0E-A02B-A5B5D9819084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6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B8B36-84B3-4EA9-B99A-E46A97BA355A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0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C60D1-30AF-4967-8FC8-8CF1F278CA19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8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E3C2E-B735-413E-B54B-2CD8E0769DF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16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3DD43-873E-48C8-8B79-85D6EA4F1F8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9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E3C2E-B735-413E-B54B-2CD8E0769DF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47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A1D50-1248-40CE-A8F5-F3647A2AA077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88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C3DD3-C51D-4EFD-BB0F-CBDDB34061DC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50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5C23C-1164-4697-866A-35E65E7F4964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12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D215A-9E42-4FB5-92A3-B36F181B6E55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49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9345-5D0A-44F7-A1D1-B0D616F4AF3E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7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CA4A3-46DA-4FDB-A455-BBA217C8809E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02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7A62B-BF0B-486B-8B6D-5810003ED9BF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E7CB55F-2764-421C-A7A7-250E4480985A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63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B25B7-742D-4AF7-AB7C-BE8867433D39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7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840AD43-51E4-4E86-8549-80FCADD83799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8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3DD43-873E-48C8-8B79-85D6EA4F1F8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60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7B58AE-CD2E-4F38-A306-43EAB4FC993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83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811DC-E831-4B0E-A02B-A5B5D9819084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02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B8B36-84B3-4EA9-B99A-E46A97BA355A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47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C60D1-30AF-4967-8FC8-8CF1F278CA19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71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E3C2E-B735-413E-B54B-2CD8E0769DF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35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3DD43-873E-48C8-8B79-85D6EA4F1F8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63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A1D50-1248-40CE-A8F5-F3647A2AA077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C3DD3-C51D-4EFD-BB0F-CBDDB34061DC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42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5C23C-1164-4697-866A-35E65E7F4964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00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D215A-9E42-4FB5-92A3-B36F181B6E55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5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A1D50-1248-40CE-A8F5-F3647A2AA077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35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9345-5D0A-44F7-A1D1-B0D616F4AF3E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39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CA4A3-46DA-4FDB-A455-BBA217C8809E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35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7A62B-BF0B-486B-8B6D-5810003ED9BF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13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E7CB55F-2764-421C-A7A7-250E4480985A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55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B25B7-742D-4AF7-AB7C-BE8867433D39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41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840AD43-51E4-4E86-8549-80FCADD83799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06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7B58AE-CD2E-4F38-A306-43EAB4FC993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91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811DC-E831-4B0E-A02B-A5B5D9819084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57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B8B36-84B3-4EA9-B99A-E46A97BA355A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48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60D1-30AF-4967-8FC8-8CF1F278CA19}" type="slidenum">
              <a:rPr lang="ru-RU" altLang="ru-RU" smtClean="0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C3DD3-C51D-4EFD-BB0F-CBDDB34061DC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29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3C2E-B735-413E-B54B-2CD8E0769DF1}" type="slidenum">
              <a:rPr lang="ru-RU" altLang="ru-RU" smtClean="0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784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DD43-873E-48C8-8B79-85D6EA4F1F81}" type="slidenum">
              <a:rPr lang="ru-RU" altLang="ru-RU" smtClean="0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36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1D50-1248-40CE-A8F5-F3647A2AA077}" type="slidenum">
              <a:rPr lang="ru-RU" altLang="ru-RU" smtClean="0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42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DD3-C51D-4EFD-BB0F-CBDDB34061DC}" type="slidenum">
              <a:rPr lang="ru-RU" altLang="ru-RU" smtClean="0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69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C23C-1164-4697-866A-35E65E7F4964}" type="slidenum">
              <a:rPr lang="ru-RU" altLang="ru-RU" smtClean="0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02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15A-9E42-4FB5-92A3-B36F181B6E55}" type="slidenum">
              <a:rPr lang="ru-RU" altLang="ru-RU" smtClean="0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10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9345-5D0A-44F7-A1D1-B0D616F4AF3E}" type="slidenum">
              <a:rPr lang="ru-RU" altLang="ru-RU" smtClean="0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999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A4A3-46DA-4FDB-A455-BBA217C8809E}" type="slidenum">
              <a:rPr lang="ru-RU" altLang="ru-RU" smtClean="0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46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8DA1F7-97E7-4036-97EB-61BCE3534DCB}" type="slidenum">
              <a:rPr lang="ru-RU" altLang="ru-RU" smtClean="0">
                <a:solidFill>
                  <a:srgbClr val="90C226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90C22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36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8DA1F7-97E7-4036-97EB-61BCE3534DCB}" type="slidenum">
              <a:rPr lang="ru-RU" altLang="ru-RU" smtClean="0">
                <a:solidFill>
                  <a:srgbClr val="90C226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90C226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659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5C23C-1164-4697-866A-35E65E7F4964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34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25B7-742D-4AF7-AB7C-BE8867433D39}" type="slidenum">
              <a:rPr lang="ru-RU" altLang="ru-RU" smtClean="0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604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8DA1F7-97E7-4036-97EB-61BCE3534DCB}" type="slidenum">
              <a:rPr lang="ru-RU" altLang="ru-RU" smtClean="0">
                <a:solidFill>
                  <a:srgbClr val="90C226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90C226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788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8DA1F7-97E7-4036-97EB-61BCE3534DCB}" type="slidenum">
              <a:rPr lang="ru-RU" altLang="ru-RU" smtClean="0">
                <a:solidFill>
                  <a:srgbClr val="90C226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90C22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33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11DC-E831-4B0E-A02B-A5B5D9819084}" type="slidenum">
              <a:rPr lang="ru-RU" altLang="ru-RU" smtClean="0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120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8B36-84B3-4EA9-B99A-E46A97BA355A}" type="slidenum">
              <a:rPr lang="ru-RU" altLang="ru-RU" smtClean="0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9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D215A-9E42-4FB5-92A3-B36F181B6E55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9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9345-5D0A-44F7-A1D1-B0D616F4AF3E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5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CA4A3-46DA-4FDB-A455-BBA217C8809E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2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8DA1F7-97E7-4036-97EB-61BCE3534DCB}" type="slidenum">
              <a:rPr lang="ru-RU" altLang="ru-RU" smtClean="0">
                <a:solidFill>
                  <a:srgbClr val="90C226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90C22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4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8DA1F7-97E7-4036-97EB-61BCE3534DCB}" type="slidenum">
              <a:rPr lang="ru-RU" altLang="ru-RU" smtClean="0">
                <a:solidFill>
                  <a:srgbClr val="90C226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90C22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1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8DA1F7-97E7-4036-97EB-61BCE3534DCB}" type="slidenum">
              <a:rPr lang="ru-RU" altLang="ru-RU" smtClean="0">
                <a:solidFill>
                  <a:srgbClr val="90C226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90C22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8DA1F7-97E7-4036-97EB-61BCE3534DCB}" type="slidenum">
              <a:rPr lang="ru-RU" altLang="ru-RU" smtClean="0">
                <a:solidFill>
                  <a:srgbClr val="90C226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90C22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6984776" cy="388143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lvl="0" indent="0" algn="ctr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Семинар на тему:</a:t>
            </a:r>
          </a:p>
          <a:p>
            <a:pPr marL="0" lvl="0" indent="0" algn="ctr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«Апробация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Примерных рабочих программ в рамках реализации обновленных ФГОС  СОО» в МБОУ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«СОШ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с.Зандак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-Ара»</a:t>
            </a:r>
            <a:endParaRPr lang="ru-RU" sz="2800" b="1" dirty="0" smtClean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ru-RU" sz="28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914400">
              <a:spcBef>
                <a:spcPct val="20000"/>
              </a:spcBef>
              <a:buClrTx/>
              <a:buSzTx/>
              <a:buNone/>
            </a:pPr>
            <a:r>
              <a:rPr lang="ru-RU" b="1" dirty="0"/>
              <a:t>Дата проведения: </a:t>
            </a:r>
            <a:r>
              <a:rPr lang="ru-RU" b="1" dirty="0" smtClean="0"/>
              <a:t>19.03.2023</a:t>
            </a:r>
          </a:p>
          <a:p>
            <a:pPr marL="0" lvl="0" indent="0" algn="ctr" defTabSz="914400">
              <a:spcBef>
                <a:spcPct val="20000"/>
              </a:spcBef>
              <a:buClrTx/>
              <a:buSzTx/>
              <a:buNone/>
            </a:pPr>
            <a:r>
              <a:rPr lang="ru-RU" b="1" dirty="0"/>
              <a:t>Докладчик: </a:t>
            </a:r>
            <a:r>
              <a:rPr lang="ru-RU" b="1" i="1" dirty="0" err="1" smtClean="0"/>
              <a:t>Джамирзаев</a:t>
            </a:r>
            <a:r>
              <a:rPr lang="ru-RU" b="1" i="1" dirty="0" smtClean="0"/>
              <a:t> А.Г., заместитель </a:t>
            </a:r>
            <a:r>
              <a:rPr lang="ru-RU" b="1" i="1" dirty="0"/>
              <a:t>директора по УВР  МБОУ </a:t>
            </a:r>
            <a:r>
              <a:rPr lang="ru-RU" b="1" i="1" dirty="0" smtClean="0"/>
              <a:t>«СОШ </a:t>
            </a:r>
            <a:r>
              <a:rPr lang="ru-RU" b="1" i="1" dirty="0" err="1" smtClean="0"/>
              <a:t>с.Зандак</a:t>
            </a:r>
            <a:r>
              <a:rPr lang="ru-RU" b="1" i="1" dirty="0" smtClean="0"/>
              <a:t>-Ара»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2392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1" b="200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29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b="5000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30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480720" cy="936104"/>
          </a:xfrm>
        </p:spPr>
        <p:txBody>
          <a:bodyPr/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ОСВОЕНИЯ УЧЕБНОЙ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ДИСЦИПЛИНЫ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277321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Освоение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содержания учебной дисциплины «Основы безопасности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жизнедеятельности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 обеспечивает достижение следующих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результатов: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личностных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− развитие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личностных, в том числе духовных и физических, качеств,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обеспечивающих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защищенность жизненно важных интересов личности от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внешних 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внутренних угроз;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готовность к служению Отечеству, его защите;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формирование потребности соблюдать нормы здорового образа жизни,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осознанно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выполнять правила безопасности 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4884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96944" cy="6480720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−овладение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умениями формулировать личные понятия о безопасности;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анализировать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причины возникновения опасных и чрезвычайных ситуаций;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обобщать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сравнивать последствия опасных и чрезвычайных ситуаций;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выявлять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причинно-следственные связи опасных ситуаций и их влияние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безопасность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жизнедеятельности человека;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овладение навыками самостоятельно определять цели и задачи по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безопасному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поведению в повседневной жизни и в различных опасных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чрезвычайных ситуациях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выбирать средства реализации поставленных целей,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оценивать результаты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своей деятельности в обеспечении личной безопасности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92688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предметных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7200" algn="just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представлений о культуре безопасности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жизнедеятельности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том числе о культуре экологической безопасности как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жизненно важной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социально-нравственной позиции личности, а также средстве,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повышающем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защищенность личности, общества и государства от внешних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внутренних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угроз, включая отрицательное влияние человеческого фактора;</a:t>
            </a:r>
          </a:p>
          <a:p>
            <a:pPr marL="0" indent="457200" algn="just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знания основ государственной системы, российского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законодательства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направленного на защиту населения от внешних и внутренних угроз;</a:t>
            </a:r>
          </a:p>
          <a:p>
            <a:pPr marL="0" indent="457200" algn="just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представлений о необходимости отрицания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экстремизма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3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2244861"/>
            <a:ext cx="8208912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SchoolBookCSanPin-Regular"/>
                <a:ea typeface="Calibri"/>
                <a:cs typeface="SchoolBookCSanPin-Regular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6696744" cy="504056"/>
          </a:xfrm>
        </p:spPr>
        <p:txBody>
          <a:bodyPr/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СОДЕРЖАНИЕ УЧЕБНОЙ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ДИСЦИПЛИНЫ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6120680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Введение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Актуальность изучения дисциплины «Основы безопасности жизнедеятельности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»,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цели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и задачи дисциплины. Основные теоретические положения дисциплины, определения терминов «среда обитания», «биосфера», «опасность», «риск», «безопасность».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Необходимость формирования безопасного мышления и поведения. Культура безопасности жизнедеятельности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современная концепция безопасного типа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поведения личности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. Значение изучения основ безопасности жизнедеятельности при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освоении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профессий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СПО и специальностей СПО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84976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15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Обеспечение личной безопасности и сохранение здоровья</a:t>
            </a:r>
          </a:p>
          <a:p>
            <a:pPr lvl="0" indent="457200">
              <a:lnSpc>
                <a:spcPct val="115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1.1. Здоровье и здоровый образ жизни. Общие понятия о здоровье. Здоровый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жизни как необходимое условие сохранения и укрепления здоровья человека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общества.</a:t>
            </a:r>
          </a:p>
          <a:p>
            <a:pPr indent="45720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Практические занятия</a:t>
            </a:r>
          </a:p>
          <a:p>
            <a:pPr indent="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Изучение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основных положений организации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рационального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питания и освоение</a:t>
            </a:r>
          </a:p>
          <a:p>
            <a:pPr indent="45720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методов его гигиенической оценки.</a:t>
            </a:r>
          </a:p>
          <a:p>
            <a:pPr indent="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Изучение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моделей поведения пешеходов, велосипедистов, пассажиров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водителей транспортных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средств при организации дорожного движения.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348413" cy="731168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Макет программы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472608"/>
          </a:xfr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600" cap="all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cap="all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паспорт ПРОГРАММЫ УЧЕБНОЙ ДИСЦИПЛИНЫ</a:t>
            </a:r>
            <a:endParaRPr lang="ru-RU" sz="26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cap="all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______________________________________________</a:t>
            </a:r>
            <a:endParaRPr lang="ru-RU" sz="26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название дисциплины</a:t>
            </a:r>
            <a:endParaRPr lang="ru-RU" sz="26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1.1. Область применения программы учебной дисциплины</a:t>
            </a:r>
          </a:p>
          <a:p>
            <a:pPr marL="0" indent="0">
              <a:buNone/>
            </a:pPr>
            <a:r>
              <a:rPr lang="ru-RU" sz="2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1.2. Место учебной дисциплины в структуре ППКРС / ППССЗ</a:t>
            </a:r>
          </a:p>
          <a:p>
            <a:pPr marL="0" indent="0">
              <a:buNone/>
            </a:pPr>
            <a:r>
              <a:rPr lang="ru-RU" sz="2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Учебная дисциплина является дисциплиной общеобразовательного учебного цикла в соответствии с _________________________________ </a:t>
            </a:r>
            <a:endParaRPr lang="ru-RU" sz="26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(профилем </a:t>
            </a:r>
            <a:r>
              <a:rPr lang="ru-RU" sz="2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2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образования).</a:t>
            </a:r>
            <a:endParaRPr lang="ru-RU" sz="26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4968552"/>
          </a:xfrm>
          <a:ln w="38100">
            <a:solidFill>
              <a:srgbClr val="92D05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1.3. Планируемые результаты освоения учебной дисциплины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Планируемые результаты освоения учебной дисциплины: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результаты: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________________ (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перечень из примерной программы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результаты: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________________ (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перечень из примерной программы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предметные результаты: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________________ (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перечень из примерной программы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1.4. Количество часов на освоение программы учебной дисциплины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1741760"/>
          </a:xfrm>
          <a:solidFill>
            <a:schemeClr val="bg1"/>
          </a:solidFill>
        </p:spPr>
        <p:txBody>
          <a:bodyPr/>
          <a:lstStyle/>
          <a:p>
            <a:pPr indent="457200" algn="just"/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Освоение содержания учебной дисциплины _____ обеспечивает формирование и развитие универсальных учебных действий в контексте преемственности формирования общих компетенций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33596"/>
              </p:ext>
            </p:extLst>
          </p:nvPr>
        </p:nvGraphicFramePr>
        <p:xfrm>
          <a:off x="323528" y="2420888"/>
          <a:ext cx="8640960" cy="3387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1284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УНИВЕРСАЛЬНЫХ УЧЕБНЫХ ДЕЙСТВИЙ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ОБЩИЕ КОМПЕТЕНЦИИ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(В СООТВЕТСТВИИ С ФГОС СПО ПО СПЕЦИАЛЬНОСТИ/ПРОФЕССИИ)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6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 УУД </a:t>
                      </a:r>
                      <a:endParaRPr lang="ru-RU" sz="1800" b="1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966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УУД </a:t>
                      </a:r>
                      <a:endParaRPr lang="ru-RU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66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УУД </a:t>
                      </a:r>
                      <a:endParaRPr lang="ru-RU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99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 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УУД </a:t>
                      </a:r>
                      <a:endParaRPr lang="ru-RU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0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472608" cy="1320800"/>
          </a:xfrm>
        </p:spPr>
        <p:txBody>
          <a:bodyPr/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СОО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97" y="1556792"/>
            <a:ext cx="7272808" cy="36200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336600"/>
              </a:solidFill>
              <a:effectLst/>
              <a:latin typeface="Arial"/>
              <a:ea typeface="Calibri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Представляет собой совокупность требований, обязательных при реализации основной образовательной программы среднего общего образования.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224136"/>
          </a:xfrm>
          <a:solidFill>
            <a:schemeClr val="bg1"/>
          </a:solidFill>
        </p:spPr>
        <p:txBody>
          <a:bodyPr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УЧЕБНОЙ ДИСЦИПЛИНЫ 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ТЕМАТИЧЕСКОЕ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2.1. Объем учебной дисциплины и виды учебной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584592"/>
              </p:ext>
            </p:extLst>
          </p:nvPr>
        </p:nvGraphicFramePr>
        <p:xfrm>
          <a:off x="251520" y="1340768"/>
          <a:ext cx="8568952" cy="56784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38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учебной работы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часов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Максимальная учебная нагрузка (всего)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Обязательная аудиторная учебная нагрузка (всего)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 Уроки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 Лекции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 Семинары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 Лабораторные занятия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 Практические занятия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1.6 Контрольные работы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1.7 Курсовая работа (проект)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Самостоятельная работа обучающегося (всего)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5158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2.1 …(по видам работ)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2.2 …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2.3 ….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5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контроля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40" marR="5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04900" y="2160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624736" cy="720080"/>
          </a:xfrm>
        </p:spPr>
        <p:txBody>
          <a:bodyPr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Тематический план и содержание дисциплины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638688"/>
              </p:ext>
            </p:extLst>
          </p:nvPr>
        </p:nvGraphicFramePr>
        <p:xfrm>
          <a:off x="251520" y="1340768"/>
          <a:ext cx="8856984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Документ" r:id="rId3" imgW="9968309" imgH="4597431" progId="Word.Document.12">
                  <p:embed/>
                </p:oleObj>
              </mc:Choice>
              <mc:Fallback>
                <p:oleObj name="Документ" r:id="rId3" imgW="9968309" imgH="4597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340768"/>
                        <a:ext cx="8856984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585338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2.3. Содержание профильной составляющей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профессии/специальности ________________________________________________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код и наименование профессий/ специальностей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профильной составляющей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раздела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1________________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являются следующие дидактические единицы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раздела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2________________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являются следующие дидактические единицы:</a:t>
            </a:r>
          </a:p>
          <a:p>
            <a:pPr marL="0" indent="0">
              <a:buNone/>
            </a:pPr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условия реализации УЧЕБНОЙ дисциплины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3.1. Требования к минимальному материально-техническому обеспечению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3.2. Информационное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552728" cy="936104"/>
          </a:xfrm>
        </p:spPr>
        <p:txBody>
          <a:bodyPr/>
          <a:lstStyle/>
          <a:p>
            <a:r>
              <a:rPr lang="ru-RU" sz="2600" b="1" cap="all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Контроль и оценка результатов освоения учебной </a:t>
            </a:r>
            <a:r>
              <a:rPr lang="ru-RU" sz="2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дисциплины (из п.9) </a:t>
            </a:r>
            <a:r>
              <a:rPr lang="ru-RU" sz="2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)ФГОС СОО)</a:t>
            </a:r>
            <a:r>
              <a:rPr lang="ru-RU" sz="2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086823"/>
              </p:ext>
            </p:extLst>
          </p:nvPr>
        </p:nvGraphicFramePr>
        <p:xfrm>
          <a:off x="251520" y="980728"/>
          <a:ext cx="8712968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РЕЗУЛЬТАТЫ ОБУЧЕНИЯ (ПРЕДМЕТНЫЕ)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НА УРОВНЕ УЧЕБНЫХ ДЕЙСТВИЙ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ФОРМЫ И МЕТОДЫ КОНТРОЛЯ И ОЦЕНКИ РЕЗУЛЬТАТОВ ОБУЧЕНИЯ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45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1)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сформированность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представлений о культуре безопасности жизнедеятельности, в том числе о культуре экологической безопасности как о жизненно важной социально-нравственной позиции личности, а также как о средстве, повышающем защищенность личности, общества и государства от внешних и внутренних угроз, включая отрицательное влияние человеческого фактора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2) знание основ государственной системы, российского законодательства, направленных на защиту населения от внешних и внутренних угроз;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8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3)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сформированность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представлений о необходимости отрицания экстремизма, терроризма, других действий противоправного характера, а также асоциального поведения;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0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4)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сформированность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представлений о здоровом образе жизни как о средстве обеспечения духовного, физического и социального благополучия личности;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33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5) знание распространенных опасных и чрезвычайных ситуаций природного, техногенного и социального характера.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9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44016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ПЛАНИРОВАНИЕ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УЧЕБНЫХ ЗАНЯТИЙ С ИСПОЛЬЗОВАНИЕМ АКТИВНЫХ И ИНТЕРАКТИВНЫХ ФОРМ И МЕТОДОВ ОБУЧЕНИЯ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919746"/>
              </p:ext>
            </p:extLst>
          </p:nvPr>
        </p:nvGraphicFramePr>
        <p:xfrm>
          <a:off x="179512" y="1556792"/>
          <a:ext cx="8784976" cy="374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1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0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2857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ТЕМА УЧЕБНОГО ЗАНЯТИЯ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КОЛ-ВО ЧАСОВ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АКТИВНЫЕ И ИНТЕРАКТИВНЫЕ ФОРМЫ И МЕТОДЫ ОБУЧЕНИЯ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ФОРМИРУЕМЫЕ УНИВЕРСАЛЬНЫЕ УЧЕБНЫЕ ДЕЙСТВИЯ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8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377"/>
            <a:ext cx="9036496" cy="111536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Индивидуальный проект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собой особую форму организации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 обучающихся (учебное исследование или учебный проект).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Индивидуальный проект выполняется обучающимся самостоятельно под руководством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преподавателя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по выбранной теме в рамках одного или нескольких изучаемых </a:t>
            </a:r>
            <a:r>
              <a:rPr lang="ru-RU" sz="2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учебных </a:t>
            </a:r>
            <a:r>
              <a:rPr lang="ru-RU" sz="2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дисциплин,</a:t>
            </a:r>
            <a:endParaRPr lang="ru-RU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Примерные темы рефератов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(докладов),индивидуальных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проектов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Эволюция среды обитания, переход к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техносфере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Взаимодействие человека и среды обитания.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Стратегия устойчивого развития как условие выживания человечества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56"/>
            <a:ext cx="9144000" cy="687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938551"/>
            <a:ext cx="7056784" cy="1938992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за внимание!!!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1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136904" cy="6552728"/>
          </a:xfrm>
        </p:spPr>
        <p:txBody>
          <a:bodyPr>
            <a:normAutofit/>
          </a:bodyPr>
          <a:lstStyle/>
          <a:p>
            <a:pPr marL="342900" lvl="0">
              <a:spcBef>
                <a:spcPts val="1000"/>
              </a:spcBef>
              <a:spcAft>
                <a:spcPts val="0"/>
              </a:spcAft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Стандарт включает в себя требования</a:t>
            </a:r>
            <a:r>
              <a:rPr lang="ru-RU" sz="4800" b="1" dirty="0" smtClean="0">
                <a:solidFill>
                  <a:srgbClr val="3366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54A021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</a:t>
            </a:r>
            <a:r>
              <a:rPr lang="ru-RU" dirty="0">
                <a:solidFill>
                  <a:srgbClr val="54A021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результатам освоения основной образовательной </a:t>
            </a:r>
            <a:r>
              <a:rPr lang="ru-RU" dirty="0" smtClean="0">
                <a:solidFill>
                  <a:srgbClr val="54A021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программы; к </a:t>
            </a:r>
            <a:r>
              <a:rPr lang="ru-RU" dirty="0">
                <a:solidFill>
                  <a:srgbClr val="54A021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структуре основной образовательной программы, к условиям реализации основной образовательной программы, </a:t>
            </a:r>
            <a:r>
              <a:rPr lang="ru-RU" dirty="0" smtClean="0">
                <a:solidFill>
                  <a:srgbClr val="54A021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кадровым условиям; финансовым условиям; материально-техническим </a:t>
            </a:r>
            <a:r>
              <a:rPr lang="ru-RU" dirty="0">
                <a:solidFill>
                  <a:srgbClr val="54A021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условиям.</a:t>
            </a:r>
            <a:br>
              <a:rPr lang="ru-RU" dirty="0">
                <a:solidFill>
                  <a:srgbClr val="54A021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768752" cy="936104"/>
          </a:xfrm>
        </p:spPr>
        <p:txBody>
          <a:bodyPr/>
          <a:lstStyle/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Особенности ФГОС СОО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7212509" cy="4557241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отличие от государственного образовательного стандарта ФГОС СОО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не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устанавливает требования к уровню подготовки выпускников, выраженные в формулировках «должен знать/понимать, уметь».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ФГОС СОО определяет требования не только к предметным результатам, но и к результатам личностным и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метапредметным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(пункт 6 ФГОС СОО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).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943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51" y="1988840"/>
            <a:ext cx="7416793" cy="4680519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готовности обучающихся к саморазвитию и непрерывному образованию;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проектирование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конструирование развивающей образовательной среды организации, осуществляющей образовательную деятельность;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активную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учебно-познавательную деятельность обучающихся;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построение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 с учетом индивидуальных, возрастных, психологических, физиологических особенностей и здоровья обучающихся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254" y="10886"/>
            <a:ext cx="8280920" cy="20672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МЕТОДОЛОГИЧЕСКАЯ ОСНОВА СТАНДАРТА СИСТЕМНО-ДЕЯТЕЛЬНОСТНЫЙ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defRPr/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 В ОБУЧЕНИИ ОБЕСПЕЧИВАЕТ:</a:t>
            </a:r>
          </a:p>
        </p:txBody>
      </p:sp>
    </p:spTree>
    <p:extLst>
      <p:ext uri="{BB962C8B-B14F-4D97-AF65-F5344CB8AC3E}">
        <p14:creationId xmlns:p14="http://schemas.microsoft.com/office/powerpoint/2010/main" val="34004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5809" y="380998"/>
            <a:ext cx="756585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КОНЦЕПТУАЛЬНЫЕ ОСНОВЫ 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46" y="1497851"/>
            <a:ext cx="28956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СПО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1496369"/>
            <a:ext cx="335280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 среднего общего образования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095" y="3284984"/>
            <a:ext cx="3618209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Модульно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 в обучении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977481"/>
            <a:ext cx="3612976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Системно-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 в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524000" y="2348880"/>
            <a:ext cx="457200" cy="815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200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06" y="3068960"/>
            <a:ext cx="5127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3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7" y="4509120"/>
            <a:ext cx="2983399" cy="1273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23528" y="2402881"/>
            <a:ext cx="20574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компетенции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274148" y="2057400"/>
            <a:ext cx="310892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Универсальные учебные действия (личностные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регулятивные, познавательные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коммуникативные)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4342545" y="4653793"/>
            <a:ext cx="29721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Предметные учебные действия</a:t>
            </a:r>
          </a:p>
        </p:txBody>
      </p:sp>
      <p:sp>
        <p:nvSpPr>
          <p:cNvPr id="8" name="Стрелка вниз 7"/>
          <p:cNvSpPr/>
          <p:nvPr/>
        </p:nvSpPr>
        <p:spPr>
          <a:xfrm rot="16200000" flipV="1">
            <a:off x="2782689" y="2337991"/>
            <a:ext cx="1189038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22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27" y="4586571"/>
            <a:ext cx="10906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15616" y="214880"/>
            <a:ext cx="6019800" cy="5857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ОБУЧЕНИЯ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1" y="954088"/>
            <a:ext cx="325367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обучение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974725"/>
            <a:ext cx="27920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Среднее общее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0993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"/>
            <a:ext cx="8352928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 defTabSz="914400"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СООТНЕСЕНИЕ</a:t>
            </a:r>
            <a:b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Общих компетенции и Универсальные учебные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действия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018783"/>
              </p:ext>
            </p:extLst>
          </p:nvPr>
        </p:nvGraphicFramePr>
        <p:xfrm>
          <a:off x="251520" y="633511"/>
          <a:ext cx="8352928" cy="6107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0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КОМПЕТЕНЦИИ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ВИДЫ УНИВЕРСАЛЬНЫХ УЧЕБНЫХ ДЕЙСТВИЙ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29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ОК1.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ВЫБИРАТЬ СПОСОБЫ РЕШЕНИЯ ЗАДАЧ ПРОФЕССИОНАЛЬНОЙ ДЕЯТЕЛЬНОСТИ, ПРИМЕНИТЕЛЬНО К РАЗЛИЧНЫМ КОНТЕКСТАМ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786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ОК2.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ОСУЩЕСТВЛЯТЬ ПОИСК, АНАЛИЗ И ИНТЕРПРЕТАЦИЮ ИНФОРМАЦИИ, НЕОБХОДИМОЙ ДЛЯ ВЫПОЛНЕНИЯ ЗАДАЧ ПРОФЕССИОНАЛЬНОЙ ДЕЯТЕЛЬНОСТИ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29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ОК3.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ПЛАНИРОВАТЬ И РЕАЛИЗОВЫВАТЬ СОБСТВЕННОЕ ПРОФЕССИОНАЛЬНОЕ И ЛИЧНОСТНОЕ РАЗВИТИЕ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29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ОК4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РАБОТАТЬ В КОЛЛЕКТИВЕ И КОМАНДЕ, ЭФФЕКТИВНО ВЗАИМОДЕЙСТВОВАТЬ С КОЛЛЕГАМИ, РУКОВОДСТВОМ, КЛИЕНТАМИ.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105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ОК5.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ОСУЩЕСТВЛЯТЬ УСТНУЮ И ПИСЬМЕННУЮ КОММУНИКАЦИЮ НА ГОСУДАРСТВЕННОМ ЯЗЫКЕ С УЧЕТОМ ОСОБЕННОСТЕЙ СОЦИАЛЬНОГО И КУЛЬТУРНОГО КОНТЕКСТА.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105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ОК6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ПРОЯВЛЯТЬ ГРАЖДАНСКО-ПАТРИОТИЧЕСКУЮ ПОЗИЦИЮ, ДЕМОНСТРИРОВАТЬ ОСОЗНАННОЕ ПОВЕДЕНИЕ НА ОСНОВЕ ТРАДИЦИОННЫХ ОБЩЕЧЕЛОВЕЧЕСКИХ ЦЕННОСТЕЙ.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105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ОК7.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СОДЕЙСТВОВАТЬ СОХРАНЕНИЮ ОКРУЖАЮЩЕЙ СРЕДЫ, РЕСУРСОСБЕРЕЖЕНИЮ, ЭФФЕКТИВНО ДЕЙСТВОВАТЬ В ЧРЕЗВЫЧАЙНЫХ СИТУАЦИЯХ.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105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ОК8.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ИСПОЛЬЗОВАТЬ СРЕДСТВА ФИЗИЧЕСКОЙ КУЛЬТУРЫ ДЛЯ СОХРАНЕНИЯ И УКРЕПЛЕНИЯ ЗДОРОВЬЯ В ПРОЦЕССЕ ПРОФЕССИОНАЛЬНОЙ ДЕЯТЕЛЬНОСТИ И ПОДДЕРЖАНИЯ НЕОБХОДИМОГО УРОВНЯ ФИЗИЧЕСКОЙ ПОДГОТОВЛЕННОСТИ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229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ОК9.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ИСПОЛЬЗОВАТЬ ИНФОРМАЦИОННЫЕ ТЕХНОЛОГИИ В ПРОФЕССИОНАЛЬНОЙ ДЕЯТЕЛЬНОСТИ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29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ОК10.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ПОЛЬЗОВАТЬСЯ ПРОФЕССИОНАЛЬНОЙ ДОКУМЕНТАЦИЕЙ НА ГОСУДАРСТВЕННОМ И ИНОСТРАННОМ ЯЗЫКАХ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14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ОК11.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ПЛАНИРОВАТЬ ПРЕДПРИНИМАТЕЛЬСКУЮ ДЕЯТЕЛЬНОСТЬ В ПРОФЕССИОНАЛЬНОЙ СФЕРЕ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1624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65618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ru-RU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Согласно пункту 14 ФГОС СОО 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Основная образовательная программа должна содержать три раздела: </a:t>
            </a:r>
            <a:br>
              <a:rPr lang="ru-RU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229600" cy="536145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целевой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содержательный;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организационный.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Содержательный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определяет общее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среднего общего образования 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ориентированные на достижение личностных, предметных и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результатов (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ред. Приказа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от 29.12.2014 N 1645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 числе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программу </a:t>
            </a:r>
            <a:r>
              <a:rPr lang="ru-RU" sz="2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универсальных учебных действий </a:t>
            </a:r>
            <a:endParaRPr lang="ru-RU" sz="2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Примерные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общеобразовательных учебных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 для профессиональных образовательных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firo.ru</a:t>
            </a:r>
            <a:r>
              <a:rPr lang="ru-RU" sz="2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раздел: Программы </a:t>
            </a: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профобразования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Общеобразовательная подготовка в СПО.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1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1358</Words>
  <Application>Microsoft Office PowerPoint</Application>
  <PresentationFormat>Экран (4:3)</PresentationFormat>
  <Paragraphs>185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SchoolBookCSanPin-Regular</vt:lpstr>
      <vt:lpstr>Times New Roman</vt:lpstr>
      <vt:lpstr>Trebuchet MS</vt:lpstr>
      <vt:lpstr>Wingdings 3</vt:lpstr>
      <vt:lpstr>1_Грань</vt:lpstr>
      <vt:lpstr>2_Грань</vt:lpstr>
      <vt:lpstr>3_Грань</vt:lpstr>
      <vt:lpstr>Аспект</vt:lpstr>
      <vt:lpstr>Документ</vt:lpstr>
      <vt:lpstr>Презентация PowerPoint</vt:lpstr>
      <vt:lpstr>ФГОС СОО</vt:lpstr>
      <vt:lpstr>Стандарт включает в себя требования: к результатам освоения основной образовательной программы; к структуре основной образовательной программы, к условиям реализации основной образовательной программы, кадровым условиям; финансовым условиям; материально-техническим условиям. </vt:lpstr>
      <vt:lpstr>Особенности ФГОС СОО</vt:lpstr>
      <vt:lpstr>Презентация PowerPoint</vt:lpstr>
      <vt:lpstr>Презентация PowerPoint</vt:lpstr>
      <vt:lpstr>Презентация PowerPoint</vt:lpstr>
      <vt:lpstr>СООТНЕСЕНИЕ Общих компетенции и Универсальные учебные действия</vt:lpstr>
      <vt:lpstr>Согласно пункту 14 ФГОС СОО Основная образовательная программа должна содержать три раздела:   </vt:lpstr>
      <vt:lpstr>Презентация PowerPoint</vt:lpstr>
      <vt:lpstr>Презентация PowerPoint</vt:lpstr>
      <vt:lpstr>РЕЗУЛЬТАТЫ ОСВОЕНИЯ УЧЕБНОЙ ДИСЦИПЛИНЫ</vt:lpstr>
      <vt:lpstr>Презентация PowerPoint</vt:lpstr>
      <vt:lpstr>Презентация PowerPoint</vt:lpstr>
      <vt:lpstr>СОДЕРЖАНИЕ УЧЕБНОЙ ДИСЦИПЛИНЫ</vt:lpstr>
      <vt:lpstr>Презентация PowerPoint</vt:lpstr>
      <vt:lpstr>Макет программы </vt:lpstr>
      <vt:lpstr>Презентация PowerPoint</vt:lpstr>
      <vt:lpstr>Освоение содержания учебной дисциплины _____ обеспечивает формирование и развитие универсальных учебных действий в контексте преемственности формирования общих компетенций.</vt:lpstr>
      <vt:lpstr>СОДЕРЖАНИЕ УЧЕБНОЙ ДИСЦИПЛИНЫ И  ТЕМАТИЧЕСКОЕ ПЛАНИРОВАНИЕ 2.1. Объем учебной дисциплины и виды учебной работы</vt:lpstr>
      <vt:lpstr>2.2. Тематический план и содержание дисциплины</vt:lpstr>
      <vt:lpstr>Презентация PowerPoint</vt:lpstr>
      <vt:lpstr>4  Контроль и оценка результатов освоения учебной дисциплины (из п.9) )ФГОС СОО) </vt:lpstr>
      <vt:lpstr>5. ПЛАНИРОВАНИЕ УЧЕБНЫХ ЗАНЯТИЙ С ИСПОЛЬЗОВАНИЕМ АКТИВНЫХ И ИНТЕРАКТИВНЫХ ФОРМ И МЕТОДОВ ОБУЧЕНИЯ</vt:lpstr>
      <vt:lpstr>Индивидуальный проект 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государственный образовательный стандарт среднего общего образования"</dc:title>
  <dc:creator>Ищенко Олга Анатольевна</dc:creator>
  <cp:lastModifiedBy>Adgan</cp:lastModifiedBy>
  <cp:revision>108</cp:revision>
  <dcterms:created xsi:type="dcterms:W3CDTF">2018-02-01T11:54:29Z</dcterms:created>
  <dcterms:modified xsi:type="dcterms:W3CDTF">2023-05-26T07:16:33Z</dcterms:modified>
</cp:coreProperties>
</file>